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8" r:id="rId13"/>
    <p:sldId id="270" r:id="rId14"/>
    <p:sldId id="275" r:id="rId15"/>
    <p:sldId id="272" r:id="rId16"/>
    <p:sldId id="273" r:id="rId17"/>
    <p:sldId id="276" r:id="rId18"/>
    <p:sldId id="274" r:id="rId19"/>
    <p:sldId id="267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20079"/>
          </a:xfrm>
        </p:spPr>
        <p:txBody>
          <a:bodyPr>
            <a:normAutofit/>
          </a:bodyPr>
          <a:lstStyle/>
          <a:p>
            <a: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  <a:t>МБДОУ «центр развития ребенка – детский сад № 91»</a:t>
            </a:r>
            <a:b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cap="all" dirty="0" err="1" smtClean="0">
                <a:effectLst/>
                <a:latin typeface="Times New Roman" pitchFamily="18" charset="0"/>
                <a:cs typeface="Times New Roman" pitchFamily="18" charset="0"/>
              </a:rPr>
              <a:t>г.Нижнекамск</a:t>
            </a:r>
            <a:endParaRPr lang="ru-RU" sz="1800" b="1" cap="all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060848"/>
            <a:ext cx="7776864" cy="4248472"/>
          </a:xfrm>
        </p:spPr>
        <p:txBody>
          <a:bodyPr>
            <a:normAutofit/>
          </a:bodyPr>
          <a:lstStyle/>
          <a:p>
            <a:r>
              <a:rPr lang="ru-RU" sz="2800" b="1" cap="all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Журнал индивидуального образовательного маршрута педагога детского </a:t>
            </a:r>
            <a:r>
              <a:rPr lang="ru-RU" sz="2800" b="1" cap="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сада</a:t>
            </a:r>
          </a:p>
          <a:p>
            <a:r>
              <a:rPr lang="ru-RU" cap="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/из опыта работы/</a:t>
            </a: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Заместитель заведующего по ВМР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Храмова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Л.В.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63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Кроме того, индивидуально организуется методическая работа педагога в рамках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разработки методической темы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506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570186"/>
          </a:xfrm>
        </p:spPr>
        <p:txBody>
          <a:bodyPr>
            <a:noAutofit/>
          </a:bodyPr>
          <a:lstStyle/>
          <a:p>
            <a:pPr indent="449580">
              <a:lnSpc>
                <a:spcPct val="100000"/>
              </a:lnSpc>
            </a:pPr>
            <a:r>
              <a:rPr lang="ru-RU" sz="3200" b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Этапы составления индивидуального образовательного маршрута педаго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га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8507288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1-ый этап.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Диагностика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самодиагностика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2-й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этап.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Проектирование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3-й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этап.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Реализация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4-й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этап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. Оценка и самооценка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53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234888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tabLst>
                <a:tab pos="419100" algn="l"/>
              </a:tabLst>
            </a:pPr>
            <a:r>
              <a:rPr lang="x-none" sz="2400" b="1" cap="all">
                <a:effectLst/>
                <a:latin typeface="Times New Roman"/>
                <a:ea typeface="Calibri"/>
              </a:rPr>
              <a:t>ДИАГНОСТИЧЕСКАЯ КАРТА ПРОФЕССИОНАЛЬНЫХ КОМПЕТЕНЦИЙ ВОСПИТАТЕЛЯ</a:t>
            </a:r>
            <a:br>
              <a:rPr lang="x-none" sz="2400" b="1" cap="all">
                <a:effectLst/>
                <a:latin typeface="Times New Roman"/>
                <a:ea typeface="Calibri"/>
              </a:rPr>
            </a:br>
            <a:r>
              <a:rPr lang="x-none" sz="2400" b="1" cap="all">
                <a:effectLst/>
                <a:latin typeface="Times New Roman"/>
                <a:ea typeface="Calibri"/>
              </a:rPr>
              <a:t>ПО ОБРАЗОВАТЕЛЬНОЙ ОБЛАСТИ </a:t>
            </a:r>
            <a:r>
              <a:rPr lang="ru-RU" sz="2400" b="1" cap="all" dirty="0" smtClean="0">
                <a:effectLst/>
                <a:latin typeface="Times New Roman"/>
                <a:ea typeface="Calibri"/>
              </a:rPr>
              <a:t/>
            </a:r>
            <a:br>
              <a:rPr lang="ru-RU" sz="2400" b="1" cap="all" dirty="0" smtClean="0">
                <a:effectLst/>
                <a:latin typeface="Times New Roman"/>
                <a:ea typeface="Calibri"/>
              </a:rPr>
            </a:br>
            <a:r>
              <a:rPr lang="x-none" sz="2400" b="1" cap="all" smtClean="0">
                <a:effectLst/>
                <a:latin typeface="Times New Roman"/>
                <a:ea typeface="Calibri"/>
              </a:rPr>
              <a:t>«СОЦИАЛЬНО-КОММУНИКАТИВНОЕ </a:t>
            </a:r>
            <a:r>
              <a:rPr lang="x-none" sz="2400" b="1" cap="all">
                <a:effectLst/>
                <a:latin typeface="Times New Roman"/>
                <a:ea typeface="Calibri"/>
              </a:rPr>
              <a:t>РАЗВИТИЕ»</a:t>
            </a:r>
            <a:r>
              <a:rPr lang="ru-RU" sz="2400" dirty="0">
                <a:effectLst/>
                <a:latin typeface="Arial"/>
                <a:ea typeface="Calibri"/>
              </a:rPr>
              <a:t/>
            </a:r>
            <a:br>
              <a:rPr lang="ru-RU" sz="2400" dirty="0">
                <a:effectLst/>
                <a:latin typeface="Arial"/>
                <a:ea typeface="Calibri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595379"/>
              </p:ext>
            </p:extLst>
          </p:nvPr>
        </p:nvGraphicFramePr>
        <p:xfrm>
          <a:off x="323528" y="2204864"/>
          <a:ext cx="8568952" cy="3888432"/>
        </p:xfrm>
        <a:graphic>
          <a:graphicData uri="http://schemas.openxmlformats.org/drawingml/2006/table">
            <a:tbl>
              <a:tblPr/>
              <a:tblGrid>
                <a:gridCol w="1584176"/>
                <a:gridCol w="4392488"/>
                <a:gridCol w="1008112"/>
                <a:gridCol w="936104"/>
                <a:gridCol w="648072"/>
              </a:tblGrid>
              <a:tr h="12587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Направление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образовательной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Профессиональные компетенции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Самооценка (баллы)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Экспертная </a:t>
                      </a:r>
                      <a:b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оценка (баллы)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Средний</a:t>
                      </a:r>
                      <a:b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x-none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785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Усвоение норм и ценностей, принятых в обществе, включая моральные и нравственные ценности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Умение наблюдать самостоятельную деятельность детей, анализировать ее с точки зрения индивидуальных особенностей усвоения норм и ценностей, принятых в обществе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805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Умение планировать методы, приемы и средства усвоения детьми норм и ценностей, принятых в обществе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62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2614"/>
            <a:ext cx="8229600" cy="174020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cap="all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Составление карты индивидуального образовательного маршрута педагога </a:t>
            </a:r>
            <a:r>
              <a:rPr lang="ru-RU" sz="2400" b="1" cap="all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ДОО</a:t>
            </a:r>
            <a:r>
              <a:rPr lang="ru-RU" sz="2400" b="1" cap="all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Рекомендации к заполнению карты ИОМ </a:t>
            </a:r>
            <a:r>
              <a:rPr lang="ru-RU" sz="28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8795320" cy="4453955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Карта ИОМ заполняется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 основным направлениям образовательной деятельности, определённым ФГОС ДО, которые включают как реализацию образовательных областей, так и создание условий для индивидуального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развития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педагога. 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включает следующие разделы: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период: определяется на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межаттестационный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период (5 лет) на каждый учебный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год;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1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мероприятий включает три возможных варианта: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персональный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(самообразование, повышение квалификации),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командный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(участие в деятельности педагогических сообществ, в рабочих, проблемных, творческих группах),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методический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(участие в организации и проведении методических мероприятий: выступление на педсоветах, семинарах, проведение консультаций для коллег, организация мастер-классов и др.);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2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517632" cy="553407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педагогический продукт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– это реальные результаты, отраженные в определённом материальном носителе (рабочие программы, перспективные и иные планы работы с детьми, составление методических копилок, созданные в группе творческие центры, сценарий праздника, пакет диагностических методик, методические рекомендации, технологические карты, цикл конспектов НОД. Программы работы с родителями, публикации и т.д.; обязательно указывается тема/название полученного педагогического продукта;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0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субъективные достижения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определяются педагогом на основе профессиональной рефлексии, это не что иное как выражение педагогом отношения к предлагаемым (позднее – к достигнутым) результатам и процессу их достижения, отраженное в форме эссе, самоотчета,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самопрезентации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и др.;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формы презентации полученных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достижений как обобщение инновационного опыта с указанием места и времени презентации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930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algn="ctr">
              <a:buNone/>
            </a:pPr>
            <a:r>
              <a:rPr lang="ru-RU" sz="3200" b="1" i="1" dirty="0">
                <a:solidFill>
                  <a:srgbClr val="2F5897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Результативность реализации ИОМ отражается в портфолио педагога.</a:t>
            </a:r>
            <a:endParaRPr lang="ru-RU" sz="3200" dirty="0">
              <a:solidFill>
                <a:srgbClr val="2F5897">
                  <a:lumMod val="75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/>
            <a:endParaRPr lang="ru-RU" sz="3200" dirty="0">
              <a:solidFill>
                <a:srgbClr val="2F5897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7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207424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tabLst>
                <a:tab pos="419100" algn="l"/>
              </a:tabLst>
            </a:pPr>
            <a:r>
              <a:rPr lang="x-none" sz="2400" b="1" cap="all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КАРТА </a:t>
            </a:r>
            <a:r>
              <a:rPr lang="ru-RU" sz="2400" b="1" cap="all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ИОМ </a:t>
            </a:r>
            <a:r>
              <a:rPr lang="x-none" sz="2400" b="1" cap="all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ВОСПИТАТЕЛЯ</a:t>
            </a:r>
            <a:r>
              <a:rPr lang="x-none" sz="2400" b="1" cap="all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x-none" sz="2400" b="1" cap="all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x-none" sz="2400" b="1" cap="all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НА МЕЖАТТЕСТАЦИОННЫЙ ПЕРИОД _______/______ </a:t>
            </a:r>
            <a:r>
              <a:rPr lang="x-none" sz="2400" b="1" cap="all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УЧ</a:t>
            </a:r>
            <a:r>
              <a:rPr lang="ru-RU" sz="2400" b="1" cap="all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x-none" sz="2400" b="1" cap="all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x-none" sz="2400" b="1" cap="all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ГОД</a:t>
            </a:r>
            <a: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x-none" sz="2000" b="1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Образовательная область «Социально-коммуникативное развитие»</a:t>
            </a:r>
            <a:r>
              <a:rPr lang="ru-RU" sz="20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784929"/>
              </p:ext>
            </p:extLst>
          </p:nvPr>
        </p:nvGraphicFramePr>
        <p:xfrm>
          <a:off x="179512" y="2492896"/>
          <a:ext cx="8568952" cy="3435164"/>
        </p:xfrm>
        <a:graphic>
          <a:graphicData uri="http://schemas.openxmlformats.org/drawingml/2006/table">
            <a:tbl>
              <a:tblPr/>
              <a:tblGrid>
                <a:gridCol w="1008112"/>
                <a:gridCol w="2664296"/>
                <a:gridCol w="1152128"/>
                <a:gridCol w="1440160"/>
                <a:gridCol w="1152128"/>
                <a:gridCol w="1152128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Период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реализации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(учебный год)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мероприятий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Педагогический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продукт как результат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Субъективные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достижения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представления </a:t>
                      </a:r>
                      <a:b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результатов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972"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Самообразование (персональный уровень)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3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в профессиональном сообществе (командный уровень)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методической работе (организационный уровень)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x-none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758" marR="11758" marT="11758" marB="1175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8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121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tabLst>
                <a:tab pos="419100" algn="l"/>
              </a:tabLst>
            </a:pPr>
            <a:r>
              <a:rPr lang="x-none" sz="2400" b="1" cap="all">
                <a:effectLst/>
                <a:latin typeface="Times New Roman"/>
                <a:ea typeface="Calibri"/>
                <a:cs typeface="Times New Roman"/>
              </a:rPr>
              <a:t>Индивидуальная карта работы воспитателя над методической темой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8929222"/>
              </p:ext>
            </p:extLst>
          </p:nvPr>
        </p:nvGraphicFramePr>
        <p:xfrm>
          <a:off x="179512" y="1916832"/>
          <a:ext cx="8712968" cy="3893354"/>
        </p:xfrm>
        <a:graphic>
          <a:graphicData uri="http://schemas.openxmlformats.org/drawingml/2006/table">
            <a:tbl>
              <a:tblPr/>
              <a:tblGrid>
                <a:gridCol w="1584176"/>
                <a:gridCol w="936104"/>
                <a:gridCol w="1152128"/>
                <a:gridCol w="936104"/>
                <a:gridCol w="1440160"/>
                <a:gridCol w="1296144"/>
                <a:gridCol w="1368152"/>
              </a:tblGrid>
              <a:tr h="44608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Этап работы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Период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Цель этапа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Задачи этапа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Педагогический </a:t>
                      </a:r>
                      <a:b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продукт как результат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Субъективные </a:t>
                      </a:r>
                      <a:b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достижения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525"/>
                        </a:spcBef>
                        <a:spcAft>
                          <a:spcPts val="525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 представления</a:t>
                      </a:r>
                      <a:b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результатов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32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23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Конструирующий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47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Формирующий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749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Обобщающий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2" marR="27002" marT="27002" marB="270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100" b="1" cap="all" dirty="0">
                <a:latin typeface="Times New Roman" pitchFamily="18" charset="0"/>
                <a:ea typeface="Calibri"/>
                <a:cs typeface="Times New Roman" pitchFamily="18" charset="0"/>
              </a:rPr>
              <a:t>журнал Индивидуального образовательного  маршрута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ea typeface="Calibri"/>
                <a:cs typeface="Times New Roman" pitchFamily="18" charset="0"/>
              </a:rPr>
              <a:t>ПЕДАГОГА  ДЕТСКОГО  </a:t>
            </a:r>
            <a:r>
              <a:rPr lang="ru-RU" sz="3100" b="1" cap="all" dirty="0">
                <a:latin typeface="Times New Roman" pitchFamily="18" charset="0"/>
                <a:ea typeface="Calibri"/>
                <a:cs typeface="Times New Roman" pitchFamily="18" charset="0"/>
              </a:rPr>
              <a:t>сада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Современный педагог дошкольного образования является одновременно воспитателем, организатором деятельности детей, активным участником общения с детьми, их родителями и коллегами, а также исследователям педагогического процесса, экспертом по оценке эффективности педагогических воздействий, консультантом, просветителем и общественником.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88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20079"/>
          </a:xfrm>
        </p:spPr>
        <p:txBody>
          <a:bodyPr>
            <a:normAutofit/>
          </a:bodyPr>
          <a:lstStyle/>
          <a:p>
            <a: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  <a:t>МБДОУ «центр развития ребенка – детский сад № 91»</a:t>
            </a:r>
            <a:b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cap="all" dirty="0" err="1" smtClean="0">
                <a:effectLst/>
                <a:latin typeface="Times New Roman" pitchFamily="18" charset="0"/>
                <a:cs typeface="Times New Roman" pitchFamily="18" charset="0"/>
              </a:rPr>
              <a:t>г.Нижнекамск</a:t>
            </a:r>
            <a:endParaRPr lang="ru-RU" sz="1800" b="1" cap="all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060848"/>
            <a:ext cx="7776864" cy="4248472"/>
          </a:xfrm>
        </p:spPr>
        <p:txBody>
          <a:bodyPr>
            <a:normAutofit/>
          </a:bodyPr>
          <a:lstStyle/>
          <a:p>
            <a:r>
              <a:rPr lang="ru-RU" sz="2800" b="1" cap="all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Журнал индивидуального образовательного маршрута педагога детского </a:t>
            </a:r>
            <a:r>
              <a:rPr lang="ru-RU" sz="2800" b="1" cap="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сада</a:t>
            </a:r>
          </a:p>
          <a:p>
            <a:r>
              <a:rPr lang="ru-RU" cap="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/из опыта работы/</a:t>
            </a: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Заместитель заведующего по ВМР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Храмова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Л.В.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5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5865515"/>
          </a:xfrm>
        </p:spPr>
        <p:txBody>
          <a:bodyPr>
            <a:normAutofit/>
          </a:bodyPr>
          <a:lstStyle/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 smtClean="0">
                <a:latin typeface="Times New Roman"/>
                <a:ea typeface="Calibri"/>
                <a:cs typeface="Times New Roman"/>
              </a:rPr>
              <a:t>	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Журнал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индивидуального образовательного маршрута педагога детского сада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разработан в соответствии с ФГОС ДО, а также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 Профессиональным стандартом педагога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(утвержден приказ от 18.10.2013 г.  544 н), в котором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развитие профессионально значимых компетенций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, необходимых для решения образовательных задач развития детей раннего и дошкольного возраста,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рассматривается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как трудовая функция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воспитателя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37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649491"/>
          </a:xfrm>
        </p:spPr>
        <p:txBody>
          <a:bodyPr>
            <a:normAutofit fontScale="92500" lnSpcReduction="20000"/>
          </a:bodyPr>
          <a:lstStyle/>
          <a:p>
            <a:pPr lv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качестве базовых ориентиров в разработке модели индивидуального образовательного маршрута выступил подход, представленный Профессиональным стандартом педагога, согласно которому обобщенные трудовые функции педагога,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включают:</a:t>
            </a:r>
          </a:p>
          <a:p>
            <a:pPr marL="800100" lvl="0" indent="-457200" algn="just">
              <a:spcBef>
                <a:spcPts val="0"/>
              </a:spcBef>
              <a:buFontTx/>
              <a:buChar char="-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во-первых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педагогическую деятельность по проектированию образовательного процесса в ДОО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00100" lvl="0" indent="-457200" algn="just">
              <a:spcBef>
                <a:spcPts val="0"/>
              </a:spcBef>
              <a:buFontTx/>
              <a:buChar char="-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во-вторых,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педагогическую деятельность по проектированию и реализации ООП для детей раннего и дошкольного возраста с учетом возрастных индивидуальных особенностей их развития.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737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Журнал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для проектирования индивидуального образовательного маршрута  (ИОМ) педагога это модель построения системы саморазвития профессиональных компетенций, профессионального и карьерного роста, повышения методической грамотности, мобильности, мотивации.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324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Журнал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включает: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диагностические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карты профессиональной компетенции педагога,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Tx/>
              <a:buChar char="-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карты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ИОМ,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Tx/>
              <a:buChar char="-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мониторинги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качества проведения режимных моментов, НОД.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Журнал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заполняется </a:t>
            </a:r>
            <a:endParaRPr lang="ru-RU" sz="32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начале каждого учебного года. </a:t>
            </a:r>
            <a:endParaRPr lang="ru-RU" sz="32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результатам работы за учебный год составляется отчет.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60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Психологическими механизмами реализации индивидуального образовательного маршрута  являются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самодиагностика и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самоменеджемент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 организационном контексте ИОМ реализуется в трех взаимосвязанных плоскостях, таких как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профессиональное самообразование, деятельность педагога в профессиональном сообществе, участие педагога в методической работе ДОО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860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373616" cy="6408712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-Самообразование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педагога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предполагает изучение современных научных и методических разработок, инновационного опыта, в том числе регионального, прохождение курсов повышения квалификации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Деятельность педагога в профессиональном сообществе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осуществляется через руководство или участие в работе профессиональных сообществ (МО, творческих рабочих и проблемных групп), на уровне ДОО, муниципалитета, региона.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9659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517632" cy="5534075"/>
          </a:xfrm>
        </p:spPr>
        <p:txBody>
          <a:bodyPr/>
          <a:lstStyle/>
          <a:p>
            <a:pPr lvl="0" algn="just">
              <a:spcBef>
                <a:spcPts val="0"/>
              </a:spcBef>
              <a:buFontTx/>
              <a:buChar char="-"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Участие в методической работе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уровне ДОО предполагает корпоративное обучение. Оно осуществляется в традиционных и интерактивных формах методической работы, организованной страшим воспитателем для всего коллектива ДОО или определённой адресной группы педагогов.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371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48</TotalTime>
  <Words>718</Words>
  <Application>Microsoft Office PowerPoint</Application>
  <PresentationFormat>Экран (4:3)</PresentationFormat>
  <Paragraphs>120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МБДОУ «центр развития ребенка – детский сад № 91»  г.Нижнекамск</vt:lpstr>
      <vt:lpstr>журнал Индивидуального образовательного  маршрута  ПЕДАГОГА  ДЕТСКОГО  сада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составления индивидуального образовательного маршрута педагога </vt:lpstr>
      <vt:lpstr>ДИАГНОСТИЧЕСКАЯ КАРТА ПРОФЕССИОНАЛЬНЫХ КОМПЕТЕНЦИЙ ВОСПИТАТЕЛЯ ПО ОБРАЗОВАТЕЛЬНОЙ ОБЛАСТИ  «СОЦИАЛЬНО-КОММУНИКАТИВНОЕ РАЗВИТИЕ» </vt:lpstr>
      <vt:lpstr>Составление карты индивидуального образовательного маршрута педагога ДОО  Рекомендации к заполнению карты ИОМ  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ИОМ ВОСПИТАТЕЛЯ НА МЕЖАТТЕСТАЦИОННЫЙ ПЕРИОД _______/______ УЧ. ГОД Образовательная область «Социально-коммуникативное развитие» </vt:lpstr>
      <vt:lpstr>Индивидуальная карта работы воспитателя над методической темой </vt:lpstr>
      <vt:lpstr>МБДОУ «центр развития ребенка – детский сад № 91»  г.Нижнекамск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Дс 91 Храмова ЛВ</dc:creator>
  <cp:lastModifiedBy>Дс91 Храмова</cp:lastModifiedBy>
  <cp:revision>7</cp:revision>
  <dcterms:created xsi:type="dcterms:W3CDTF">2015-12-18T12:45:53Z</dcterms:created>
  <dcterms:modified xsi:type="dcterms:W3CDTF">2016-01-13T07:28:07Z</dcterms:modified>
</cp:coreProperties>
</file>